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4610100" cy="3460750"/>
  <p:notesSz cx="4610100" cy="3460750"/>
  <p:embeddedFontLst>
    <p:embeddedFont>
      <p:font typeface="Arial Unicode MS" panose="020B0604020202020204" charset="-128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mbria Math" panose="02040503050406030204" pitchFamily="18" charset="0"/>
      <p:regular r:id="rId14"/>
    </p:embeddedFont>
    <p:embeddedFont>
      <p:font typeface="Georgia" panose="02040502050405020303" pitchFamily="18" charset="0"/>
      <p:regular r:id="rId15"/>
      <p:bold r:id="rId16"/>
      <p:italic r:id="rId17"/>
      <p:boldItalic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60" d="100"/>
          <a:sy n="160" d="100"/>
        </p:scale>
        <p:origin x="1502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6870"/>
          </a:xfrm>
          <a:custGeom>
            <a:avLst/>
            <a:gdLst/>
            <a:ahLst/>
            <a:cxnLst/>
            <a:rect l="l" t="t" r="r" b="b"/>
            <a:pathLst>
              <a:path w="4608195" h="356870">
                <a:moveTo>
                  <a:pt x="4608004" y="0"/>
                </a:moveTo>
                <a:lnTo>
                  <a:pt x="0" y="0"/>
                </a:lnTo>
                <a:lnTo>
                  <a:pt x="0" y="356260"/>
                </a:lnTo>
                <a:lnTo>
                  <a:pt x="4608004" y="35626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2631" y="83806"/>
            <a:ext cx="4364837" cy="175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3/4/2021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6870"/>
          </a:xfrm>
          <a:custGeom>
            <a:avLst/>
            <a:gdLst/>
            <a:ahLst/>
            <a:cxnLst/>
            <a:rect l="l" t="t" r="r" b="b"/>
            <a:pathLst>
              <a:path w="4608195" h="356870">
                <a:moveTo>
                  <a:pt x="4608004" y="0"/>
                </a:moveTo>
                <a:lnTo>
                  <a:pt x="0" y="0"/>
                </a:lnTo>
                <a:lnTo>
                  <a:pt x="0" y="356260"/>
                </a:lnTo>
                <a:lnTo>
                  <a:pt x="4608004" y="35626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3/4/2021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3/4/2021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3/4/2021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3/4/2021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2631" y="83806"/>
            <a:ext cx="4364837" cy="175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72224" y="1150213"/>
            <a:ext cx="3665651" cy="1212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3/4/2021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319272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1265005"/>
            <a:ext cx="3634156" cy="36997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spc="20" dirty="0" err="1">
                <a:solidFill>
                  <a:srgbClr val="22373A"/>
                </a:solidFill>
                <a:latin typeface="Georgia"/>
                <a:cs typeface="Georgia"/>
              </a:rPr>
              <a:t>Лабо</a:t>
            </a:r>
            <a:r>
              <a:rPr sz="1150" spc="5" dirty="0" err="1">
                <a:solidFill>
                  <a:srgbClr val="22373A"/>
                </a:solidFill>
                <a:latin typeface="Georgia"/>
                <a:cs typeface="Georgia"/>
              </a:rPr>
              <a:t>р</a:t>
            </a:r>
            <a:r>
              <a:rPr sz="1150" spc="30" dirty="0" err="1">
                <a:solidFill>
                  <a:srgbClr val="22373A"/>
                </a:solidFill>
                <a:latin typeface="Georgia"/>
                <a:cs typeface="Georgia"/>
              </a:rPr>
              <a:t>а</a:t>
            </a:r>
            <a:r>
              <a:rPr sz="1150" spc="-50" dirty="0" err="1">
                <a:solidFill>
                  <a:srgbClr val="22373A"/>
                </a:solidFill>
                <a:latin typeface="Georgia"/>
                <a:cs typeface="Georgia"/>
              </a:rPr>
              <a:t>т</a:t>
            </a:r>
            <a:r>
              <a:rPr sz="1150" spc="30" dirty="0" err="1">
                <a:solidFill>
                  <a:srgbClr val="22373A"/>
                </a:solidFill>
                <a:latin typeface="Georgia"/>
                <a:cs typeface="Georgia"/>
              </a:rPr>
              <a:t>орная</a:t>
            </a:r>
            <a:r>
              <a:rPr lang="en-US" sz="1150" spc="30" dirty="0">
                <a:solidFill>
                  <a:srgbClr val="22373A"/>
                </a:solidFill>
                <a:latin typeface="Georgia"/>
                <a:cs typeface="Georgia"/>
              </a:rPr>
              <a:t> </a:t>
            </a:r>
            <a:r>
              <a:rPr lang="ru-RU" sz="1150" spc="30" dirty="0">
                <a:solidFill>
                  <a:srgbClr val="22373A"/>
                </a:solidFill>
                <a:latin typeface="Georgia"/>
                <a:cs typeface="Georgia"/>
              </a:rPr>
              <a:t>работа</a:t>
            </a:r>
            <a:r>
              <a:rPr sz="1150" spc="35" dirty="0">
                <a:solidFill>
                  <a:srgbClr val="22373A"/>
                </a:solidFill>
                <a:latin typeface="Georgia"/>
                <a:cs typeface="Georgia"/>
              </a:rPr>
              <a:t> </a:t>
            </a:r>
            <a:r>
              <a:rPr sz="1150" spc="-95" dirty="0">
                <a:solidFill>
                  <a:srgbClr val="22373A"/>
                </a:solidFill>
                <a:latin typeface="Georgia"/>
                <a:cs typeface="Georgia"/>
              </a:rPr>
              <a:t>№</a:t>
            </a:r>
            <a:r>
              <a:rPr sz="1150" spc="35" dirty="0">
                <a:solidFill>
                  <a:srgbClr val="22373A"/>
                </a:solidFill>
                <a:latin typeface="Georgia"/>
                <a:cs typeface="Georgia"/>
              </a:rPr>
              <a:t> </a:t>
            </a:r>
            <a:r>
              <a:rPr lang="ru-RU" sz="1150" spc="5">
                <a:solidFill>
                  <a:srgbClr val="22373A"/>
                </a:solidFill>
                <a:latin typeface="Georgia"/>
                <a:cs typeface="Georgia"/>
              </a:rPr>
              <a:t>4 </a:t>
            </a:r>
            <a:br>
              <a:rPr lang="ru-RU" sz="1150" spc="5" dirty="0">
                <a:solidFill>
                  <a:srgbClr val="22373A"/>
                </a:solidFill>
                <a:latin typeface="Georgia"/>
                <a:cs typeface="Georgia"/>
              </a:rPr>
            </a:br>
            <a:r>
              <a:rPr lang="ru-RU" sz="1150" spc="5" dirty="0">
                <a:solidFill>
                  <a:srgbClr val="22373A"/>
                </a:solidFill>
                <a:latin typeface="Georgia"/>
                <a:cs typeface="Georgia"/>
              </a:rPr>
              <a:t>«Модель гармонических колебаний»</a:t>
            </a:r>
            <a:endParaRPr sz="1150" dirty="0">
              <a:latin typeface="Georgia"/>
              <a:cs typeface="Georgi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59994" y="1694478"/>
            <a:ext cx="3888104" cy="5080"/>
          </a:xfrm>
          <a:custGeom>
            <a:avLst/>
            <a:gdLst/>
            <a:ahLst/>
            <a:cxnLst/>
            <a:rect l="l" t="t" r="r" b="b"/>
            <a:pathLst>
              <a:path w="3888104" h="5080">
                <a:moveTo>
                  <a:pt x="0" y="5060"/>
                </a:moveTo>
                <a:lnTo>
                  <a:pt x="0" y="0"/>
                </a:lnTo>
                <a:lnTo>
                  <a:pt x="3888051" y="0"/>
                </a:lnTo>
                <a:lnTo>
                  <a:pt x="3888051" y="5060"/>
                </a:lnTo>
                <a:lnTo>
                  <a:pt x="0" y="5060"/>
                </a:lnTo>
                <a:close/>
              </a:path>
            </a:pathLst>
          </a:custGeom>
          <a:solidFill>
            <a:srgbClr val="EB80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1965703"/>
            <a:ext cx="2338756" cy="13849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ru-RU" sz="800" spc="5" dirty="0">
                <a:solidFill>
                  <a:srgbClr val="22373A"/>
                </a:solidFill>
                <a:latin typeface="Arial Unicode MS"/>
                <a:cs typeface="Arial Unicode MS"/>
              </a:rPr>
              <a:t>Филиппова Вероника Сергеевна</a:t>
            </a:r>
            <a:r>
              <a:rPr sz="800" spc="5" dirty="0">
                <a:solidFill>
                  <a:srgbClr val="22373A"/>
                </a:solidFill>
                <a:latin typeface="Arial Unicode MS"/>
                <a:cs typeface="Arial Unicode MS"/>
              </a:rPr>
              <a:t>,</a:t>
            </a:r>
            <a:r>
              <a:rPr sz="800" dirty="0">
                <a:solidFill>
                  <a:srgbClr val="22373A"/>
                </a:solidFill>
                <a:latin typeface="Arial Unicode MS"/>
                <a:cs typeface="Arial Unicode MS"/>
              </a:rPr>
              <a:t> </a:t>
            </a:r>
            <a:r>
              <a:rPr sz="800" spc="-25" dirty="0">
                <a:solidFill>
                  <a:srgbClr val="22373A"/>
                </a:solidFill>
                <a:latin typeface="Arial Unicode MS"/>
                <a:cs typeface="Arial Unicode MS"/>
              </a:rPr>
              <a:t>НКНбд-01-18</a:t>
            </a:r>
            <a:endParaRPr sz="800" dirty="0">
              <a:latin typeface="Arial Unicode MS"/>
              <a:cs typeface="Arial Unicode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80280" y="3220667"/>
            <a:ext cx="142875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45" dirty="0">
                <a:solidFill>
                  <a:srgbClr val="22373A"/>
                </a:solidFill>
                <a:latin typeface="Arial Unicode MS"/>
                <a:cs typeface="Arial Unicode MS"/>
              </a:rPr>
              <a:t>1</a:t>
            </a:r>
            <a:r>
              <a:rPr sz="650" spc="-15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5380" y="1431287"/>
            <a:ext cx="918844" cy="2051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spc="-15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Цель</a:t>
            </a:r>
            <a:r>
              <a:rPr sz="1150" spc="-3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 </a:t>
            </a:r>
            <a:r>
              <a:rPr sz="1150" spc="2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работы</a:t>
            </a:r>
            <a:endParaRPr sz="11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48080" y="1771593"/>
            <a:ext cx="2512060" cy="5080"/>
            <a:chOff x="1048080" y="1771593"/>
            <a:chExt cx="2512060" cy="5080"/>
          </a:xfrm>
        </p:grpSpPr>
        <p:sp>
          <p:nvSpPr>
            <p:cNvPr id="4" name="object 4"/>
            <p:cNvSpPr/>
            <p:nvPr/>
          </p:nvSpPr>
          <p:spPr>
            <a:xfrm>
              <a:off x="1048080" y="1771593"/>
              <a:ext cx="2512060" cy="5080"/>
            </a:xfrm>
            <a:custGeom>
              <a:avLst/>
              <a:gdLst/>
              <a:ahLst/>
              <a:cxnLst/>
              <a:rect l="l" t="t" r="r" b="b"/>
              <a:pathLst>
                <a:path w="2512060" h="5080">
                  <a:moveTo>
                    <a:pt x="0" y="5060"/>
                  </a:moveTo>
                  <a:lnTo>
                    <a:pt x="0" y="0"/>
                  </a:lnTo>
                  <a:lnTo>
                    <a:pt x="2511876" y="0"/>
                  </a:lnTo>
                  <a:lnTo>
                    <a:pt x="251187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0" y="1771593"/>
              <a:ext cx="628015" cy="5080"/>
            </a:xfrm>
            <a:custGeom>
              <a:avLst/>
              <a:gdLst/>
              <a:ahLst/>
              <a:cxnLst/>
              <a:rect l="l" t="t" r="r" b="b"/>
              <a:pathLst>
                <a:path w="628014" h="5080">
                  <a:moveTo>
                    <a:pt x="0" y="5060"/>
                  </a:moveTo>
                  <a:lnTo>
                    <a:pt x="0" y="0"/>
                  </a:lnTo>
                  <a:lnTo>
                    <a:pt x="627968" y="0"/>
                  </a:lnTo>
                  <a:lnTo>
                    <a:pt x="62796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3806"/>
            <a:ext cx="770255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50" spc="-5" dirty="0">
                <a:solidFill>
                  <a:srgbClr val="F9F9F9"/>
                </a:solidFill>
                <a:latin typeface="Georgia"/>
                <a:cs typeface="Georgia"/>
              </a:rPr>
              <a:t>Цель</a:t>
            </a:r>
            <a:r>
              <a:rPr sz="950" spc="-20" dirty="0">
                <a:solidFill>
                  <a:srgbClr val="F9F9F9"/>
                </a:solidFill>
                <a:latin typeface="Georgia"/>
                <a:cs typeface="Georgia"/>
              </a:rPr>
              <a:t> </a:t>
            </a:r>
            <a:r>
              <a:rPr sz="950" spc="20" dirty="0">
                <a:solidFill>
                  <a:srgbClr val="F9F9F9"/>
                </a:solidFill>
                <a:latin typeface="Georgia"/>
                <a:cs typeface="Georgia"/>
              </a:rPr>
              <a:t>работы</a:t>
            </a:r>
            <a:endParaRPr sz="9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6254"/>
            <a:ext cx="4608195" cy="5080"/>
            <a:chOff x="0" y="35625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5878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6254"/>
              <a:ext cx="2304415" cy="5080"/>
            </a:xfrm>
            <a:custGeom>
              <a:avLst/>
              <a:gdLst/>
              <a:ahLst/>
              <a:cxnLst/>
              <a:rect l="l" t="t" r="r" b="b"/>
              <a:pathLst>
                <a:path w="2304415" h="5079">
                  <a:moveTo>
                    <a:pt x="0" y="5060"/>
                  </a:moveTo>
                  <a:lnTo>
                    <a:pt x="0" y="0"/>
                  </a:lnTo>
                  <a:lnTo>
                    <a:pt x="2304030" y="0"/>
                  </a:lnTo>
                  <a:lnTo>
                    <a:pt x="230403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97509" y="1432248"/>
            <a:ext cx="4110927" cy="717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0" marR="5080" indent="-171450">
              <a:lnSpc>
                <a:spcPct val="1443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22373A"/>
                </a:solidFill>
                <a:latin typeface="Arial Unicode MS"/>
                <a:cs typeface="Arial Unicode MS"/>
              </a:rPr>
              <a:t>Ознакомиться с моделью гармонического осциллятора, решить уравнения гармонического осциллятора и построить их решения</a:t>
            </a:r>
            <a:endParaRPr lang="ru-RU" sz="1100" dirty="0">
              <a:latin typeface="Arial Unicode MS"/>
              <a:cs typeface="Arial Unicode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74769" y="3220667"/>
            <a:ext cx="147955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75" dirty="0">
                <a:solidFill>
                  <a:srgbClr val="22373A"/>
                </a:solidFill>
                <a:latin typeface="Arial Unicode MS"/>
                <a:cs typeface="Arial Unicode MS"/>
              </a:rPr>
              <a:t>2</a:t>
            </a:r>
            <a:r>
              <a:rPr sz="650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5380" y="1427629"/>
            <a:ext cx="519430" cy="2051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Задачи</a:t>
            </a:r>
            <a:endParaRPr sz="11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48080" y="1767935"/>
            <a:ext cx="2512060" cy="5080"/>
            <a:chOff x="1048080" y="1767935"/>
            <a:chExt cx="2512060" cy="5080"/>
          </a:xfrm>
        </p:grpSpPr>
        <p:sp>
          <p:nvSpPr>
            <p:cNvPr id="4" name="object 4"/>
            <p:cNvSpPr/>
            <p:nvPr/>
          </p:nvSpPr>
          <p:spPr>
            <a:xfrm>
              <a:off x="1048080" y="1767935"/>
              <a:ext cx="2512060" cy="5080"/>
            </a:xfrm>
            <a:custGeom>
              <a:avLst/>
              <a:gdLst/>
              <a:ahLst/>
              <a:cxnLst/>
              <a:rect l="l" t="t" r="r" b="b"/>
              <a:pathLst>
                <a:path w="2512060" h="5080">
                  <a:moveTo>
                    <a:pt x="0" y="5060"/>
                  </a:moveTo>
                  <a:lnTo>
                    <a:pt x="0" y="0"/>
                  </a:lnTo>
                  <a:lnTo>
                    <a:pt x="2511876" y="0"/>
                  </a:lnTo>
                  <a:lnTo>
                    <a:pt x="251187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0" y="1767935"/>
              <a:ext cx="1256030" cy="5080"/>
            </a:xfrm>
            <a:custGeom>
              <a:avLst/>
              <a:gdLst/>
              <a:ahLst/>
              <a:cxnLst/>
              <a:rect l="l" t="t" r="r" b="b"/>
              <a:pathLst>
                <a:path w="1256030" h="5080">
                  <a:moveTo>
                    <a:pt x="0" y="5060"/>
                  </a:moveTo>
                  <a:lnTo>
                    <a:pt x="0" y="0"/>
                  </a:lnTo>
                  <a:lnTo>
                    <a:pt x="1255938" y="0"/>
                  </a:lnTo>
                  <a:lnTo>
                    <a:pt x="12559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631" y="83806"/>
            <a:ext cx="437515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5" dirty="0"/>
              <a:t>Задачи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356254"/>
            <a:ext cx="4608195" cy="5080"/>
            <a:chOff x="0" y="35625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5878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6254"/>
              <a:ext cx="3456304" cy="5080"/>
            </a:xfrm>
            <a:custGeom>
              <a:avLst/>
              <a:gdLst/>
              <a:ahLst/>
              <a:cxnLst/>
              <a:rect l="l" t="t" r="r" b="b"/>
              <a:pathLst>
                <a:path w="3456304" h="5079">
                  <a:moveTo>
                    <a:pt x="0" y="5060"/>
                  </a:moveTo>
                  <a:lnTo>
                    <a:pt x="0" y="0"/>
                  </a:lnTo>
                  <a:lnTo>
                    <a:pt x="3456045" y="0"/>
                  </a:lnTo>
                  <a:lnTo>
                    <a:pt x="3456045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object 7"/>
              <p:cNvSpPr txBox="1"/>
              <p:nvPr/>
            </p:nvSpPr>
            <p:spPr>
              <a:xfrm>
                <a:off x="122631" y="870585"/>
                <a:ext cx="4253230" cy="1833900"/>
              </a:xfrm>
              <a:prstGeom prst="rect">
                <a:avLst/>
              </a:prstGeom>
            </p:spPr>
            <p:txBody>
              <a:bodyPr vert="horz" wrap="square" lIns="0" tIns="73025" rIns="0" bIns="0" rtlCol="0">
                <a:spAutoFit/>
              </a:bodyPr>
              <a:lstStyle/>
              <a:p>
                <a:pPr marL="195580" indent="-171450">
                  <a:lnSpc>
                    <a:spcPct val="100000"/>
                  </a:lnSpc>
                  <a:spcBef>
                    <a:spcPts val="575"/>
                  </a:spcBef>
                  <a:buFont typeface="Arial" panose="020B0604020202020204" pitchFamily="34" charset="0"/>
                  <a:buChar char="•"/>
                  <a:tabLst>
                    <a:tab pos="165100" algn="l"/>
                  </a:tabLst>
                </a:pPr>
                <a:r>
                  <a:rPr lang="ru-RU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Построить фазовый портрет гармонического осциллятора и реш</a:t>
                </a:r>
                <a:r>
                  <a:rPr lang="ru-RU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ить</a:t>
                </a:r>
                <a:r>
                  <a:rPr lang="ru-RU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 уравнения гармонического осциллятора для следующих случаев:</a:t>
                </a:r>
              </a:p>
              <a:p>
                <a:pPr marL="252730" indent="-228600">
                  <a:lnSpc>
                    <a:spcPct val="100000"/>
                  </a:lnSpc>
                  <a:spcBef>
                    <a:spcPts val="575"/>
                  </a:spcBef>
                  <a:buFont typeface="+mj-lt"/>
                  <a:buAutoNum type="arabicPeriod"/>
                  <a:tabLst>
                    <a:tab pos="165100" algn="l"/>
                  </a:tabLst>
                </a:pPr>
                <a:r>
                  <a:rPr lang="ru-RU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Колебания гармонического осциллятора без затуханий и без действий внешней силы</a:t>
                </a:r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11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</m:ctrlPr>
                      </m:accPr>
                      <m:e>
                        <m: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𝑥</m:t>
                        </m:r>
                      </m:e>
                    </m:acc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+8,8</m:t>
                    </m:r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𝑥</m:t>
                    </m:r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=0</m:t>
                    </m:r>
                  </m:oMath>
                </a14:m>
                <a:endParaRPr lang="ru-RU" sz="11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Arial Unicode MS" panose="020B0604020202020204" charset="-128"/>
                  <a:ea typeface="Arial Unicode MS" panose="020B0604020202020204" charset="-128"/>
                  <a:cs typeface="Arial Unicode MS" panose="020B0604020202020204" charset="-128"/>
                </a:endParaRPr>
              </a:p>
              <a:p>
                <a:pPr marL="252730" indent="-228600">
                  <a:lnSpc>
                    <a:spcPct val="100000"/>
                  </a:lnSpc>
                  <a:spcBef>
                    <a:spcPts val="575"/>
                  </a:spcBef>
                  <a:buFont typeface="+mj-lt"/>
                  <a:buAutoNum type="arabicPeriod"/>
                  <a:tabLst>
                    <a:tab pos="165100" algn="l"/>
                  </a:tabLst>
                </a:pPr>
                <a:r>
                  <a:rPr lang="ru-RU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Колебания гармонического осциллятора c</a:t>
                </a:r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 </a:t>
                </a:r>
                <a:r>
                  <a:rPr lang="ru-RU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затуханием и без действий внешней силы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ru-RU" sz="11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</m:ctrlPr>
                      </m:accPr>
                      <m:e>
                        <m: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𝑥</m:t>
                        </m:r>
                        <m: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+4,7</m:t>
                        </m:r>
                      </m:e>
                    </m:acc>
                    <m:acc>
                      <m:accPr>
                        <m:chr m:val="̇"/>
                        <m:ctrlPr>
                          <a:rPr lang="ru-RU" sz="11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</m:ctrlPr>
                      </m:accPr>
                      <m:e>
                        <m: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𝑥</m:t>
                        </m:r>
                      </m:e>
                    </m:acc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+2,8</m:t>
                    </m:r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𝑥</m:t>
                    </m:r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=0</m:t>
                    </m:r>
                  </m:oMath>
                </a14:m>
                <a:endParaRPr lang="ru-RU" sz="11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charset="-128"/>
                  <a:ea typeface="Arial Unicode MS" panose="020B0604020202020204" charset="-128"/>
                  <a:cs typeface="Arial Unicode MS" panose="020B0604020202020204" charset="-128"/>
                </a:endParaRPr>
              </a:p>
              <a:p>
                <a:pPr marL="252730" indent="-228600">
                  <a:lnSpc>
                    <a:spcPct val="100000"/>
                  </a:lnSpc>
                  <a:spcBef>
                    <a:spcPts val="575"/>
                  </a:spcBef>
                  <a:buFont typeface="+mj-lt"/>
                  <a:buAutoNum type="arabicPeriod"/>
                  <a:tabLst>
                    <a:tab pos="165100" algn="l"/>
                  </a:tabLst>
                </a:pPr>
                <a:r>
                  <a:rPr lang="ru-RU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Колебания гармонического осциллятора c</a:t>
                </a:r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 </a:t>
                </a:r>
                <a:r>
                  <a:rPr lang="ru-RU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затуханием и под действием внешней силы</a:t>
                </a:r>
                <a:r>
                  <a:rPr 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charset="-128"/>
                    <a:ea typeface="Arial Unicode MS" panose="020B0604020202020204" charset="-128"/>
                    <a:cs typeface="Arial Unicode MS" panose="020B0604020202020204" charset="-128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11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</m:ctrlPr>
                      </m:accPr>
                      <m:e>
                        <m: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𝑥</m:t>
                        </m:r>
                      </m:e>
                    </m:acc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+5</m:t>
                    </m:r>
                    <m:acc>
                      <m:accPr>
                        <m:chr m:val="̇"/>
                        <m:ctrlP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</m:ctrlPr>
                      </m:accPr>
                      <m:e>
                        <m: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𝑥</m:t>
                        </m:r>
                      </m:e>
                    </m:acc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+4</m:t>
                    </m:r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𝑥</m:t>
                    </m:r>
                    <m:r>
                      <a:rPr lang="en-US" sz="11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Arial Unicode MS" panose="020B0604020202020204" charset="-128"/>
                        <a:cs typeface="Arial Unicode MS" panose="020B0604020202020204" charset="-128"/>
                      </a:rPr>
                      <m:t>=3</m:t>
                    </m:r>
                    <m:func>
                      <m:funcPr>
                        <m:ctrlP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100" b="0" i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cos</m:t>
                        </m:r>
                      </m:fName>
                      <m:e>
                        <m: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(0,7</m:t>
                        </m:r>
                        <m: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𝑡</m:t>
                        </m:r>
                        <m:r>
                          <a:rPr lang="en-US" sz="11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Arial Unicode MS" panose="020B0604020202020204" charset="-128"/>
                            <a:cs typeface="Arial Unicode MS" panose="020B0604020202020204" charset="-128"/>
                          </a:rPr>
                          <m:t>)</m:t>
                        </m:r>
                      </m:e>
                    </m:func>
                  </m:oMath>
                </a14:m>
                <a:endParaRPr lang="ru-RU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charset="-128"/>
                  <a:ea typeface="Arial Unicode MS" panose="020B0604020202020204" charset="-128"/>
                  <a:cs typeface="Arial Unicode MS" panose="020B0604020202020204" charset="-128"/>
                </a:endParaRPr>
              </a:p>
            </p:txBody>
          </p:sp>
        </mc:Choice>
        <mc:Fallback>
          <p:sp>
            <p:nvSpPr>
              <p:cNvPr id="7" name="object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631" y="870585"/>
                <a:ext cx="4253230" cy="1833900"/>
              </a:xfrm>
              <a:prstGeom prst="rect">
                <a:avLst/>
              </a:prstGeom>
              <a:blipFill>
                <a:blip r:embed="rId2"/>
                <a:stretch>
                  <a:fillRect l="-1719" r="-2292" b="-332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object 8"/>
          <p:cNvSpPr txBox="1"/>
          <p:nvPr/>
        </p:nvSpPr>
        <p:spPr>
          <a:xfrm>
            <a:off x="4375861" y="3220667"/>
            <a:ext cx="146685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-60" dirty="0">
                <a:solidFill>
                  <a:srgbClr val="22373A"/>
                </a:solidFill>
                <a:latin typeface="Arial Unicode MS"/>
                <a:cs typeface="Arial Unicode MS"/>
              </a:rPr>
              <a:t>3</a:t>
            </a:r>
            <a:r>
              <a:rPr sz="650" spc="125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5380" y="1426728"/>
            <a:ext cx="690880" cy="2051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spc="-1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Результат</a:t>
            </a:r>
            <a:endParaRPr sz="11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48080" y="1767046"/>
            <a:ext cx="2512060" cy="5080"/>
            <a:chOff x="1048080" y="1767046"/>
            <a:chExt cx="2512060" cy="5080"/>
          </a:xfrm>
        </p:grpSpPr>
        <p:sp>
          <p:nvSpPr>
            <p:cNvPr id="4" name="object 4"/>
            <p:cNvSpPr/>
            <p:nvPr/>
          </p:nvSpPr>
          <p:spPr>
            <a:xfrm>
              <a:off x="1048080" y="1767046"/>
              <a:ext cx="2512060" cy="5080"/>
            </a:xfrm>
            <a:custGeom>
              <a:avLst/>
              <a:gdLst/>
              <a:ahLst/>
              <a:cxnLst/>
              <a:rect l="l" t="t" r="r" b="b"/>
              <a:pathLst>
                <a:path w="2512060" h="5080">
                  <a:moveTo>
                    <a:pt x="0" y="5060"/>
                  </a:moveTo>
                  <a:lnTo>
                    <a:pt x="0" y="0"/>
                  </a:lnTo>
                  <a:lnTo>
                    <a:pt x="2511876" y="0"/>
                  </a:lnTo>
                  <a:lnTo>
                    <a:pt x="251187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0" y="1767046"/>
              <a:ext cx="1884045" cy="5080"/>
            </a:xfrm>
            <a:custGeom>
              <a:avLst/>
              <a:gdLst/>
              <a:ahLst/>
              <a:cxnLst/>
              <a:rect l="l" t="t" r="r" b="b"/>
              <a:pathLst>
                <a:path w="1884045" h="5080">
                  <a:moveTo>
                    <a:pt x="0" y="5060"/>
                  </a:moveTo>
                  <a:lnTo>
                    <a:pt x="0" y="0"/>
                  </a:lnTo>
                  <a:lnTo>
                    <a:pt x="1883907" y="0"/>
                  </a:lnTo>
                  <a:lnTo>
                    <a:pt x="1883907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3806"/>
            <a:ext cx="579755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50" spc="-45" dirty="0">
                <a:solidFill>
                  <a:srgbClr val="F9F9F9"/>
                </a:solidFill>
                <a:latin typeface="Georgia"/>
                <a:cs typeface="Georgia"/>
              </a:rPr>
              <a:t>Р</a:t>
            </a:r>
            <a:r>
              <a:rPr sz="950" spc="45" dirty="0">
                <a:solidFill>
                  <a:srgbClr val="F9F9F9"/>
                </a:solidFill>
                <a:latin typeface="Georgia"/>
                <a:cs typeface="Georgia"/>
              </a:rPr>
              <a:t>е</a:t>
            </a:r>
            <a:r>
              <a:rPr sz="950" spc="20" dirty="0">
                <a:solidFill>
                  <a:srgbClr val="F9F9F9"/>
                </a:solidFill>
                <a:latin typeface="Georgia"/>
                <a:cs typeface="Georgia"/>
              </a:rPr>
              <a:t>з</a:t>
            </a:r>
            <a:r>
              <a:rPr sz="950" spc="-5" dirty="0">
                <a:solidFill>
                  <a:srgbClr val="F9F9F9"/>
                </a:solidFill>
                <a:latin typeface="Georgia"/>
                <a:cs typeface="Georgia"/>
              </a:rPr>
              <a:t>у</a:t>
            </a:r>
            <a:r>
              <a:rPr sz="950" spc="20" dirty="0">
                <a:solidFill>
                  <a:srgbClr val="F9F9F9"/>
                </a:solidFill>
                <a:latin typeface="Georgia"/>
                <a:cs typeface="Georgia"/>
              </a:rPr>
              <a:t>л</a:t>
            </a:r>
            <a:r>
              <a:rPr sz="950" spc="-20" dirty="0">
                <a:solidFill>
                  <a:srgbClr val="F9F9F9"/>
                </a:solidFill>
                <a:latin typeface="Georgia"/>
                <a:cs typeface="Georgia"/>
              </a:rPr>
              <a:t>ь</a:t>
            </a:r>
            <a:r>
              <a:rPr sz="950" spc="-50" dirty="0">
                <a:solidFill>
                  <a:srgbClr val="F9F9F9"/>
                </a:solidFill>
                <a:latin typeface="Georgia"/>
                <a:cs typeface="Georgia"/>
              </a:rPr>
              <a:t>т</a:t>
            </a:r>
            <a:r>
              <a:rPr sz="950" spc="30" dirty="0">
                <a:solidFill>
                  <a:srgbClr val="F9F9F9"/>
                </a:solidFill>
                <a:latin typeface="Georgia"/>
                <a:cs typeface="Georgia"/>
              </a:rPr>
              <a:t>а</a:t>
            </a:r>
            <a:r>
              <a:rPr sz="950" spc="-10" dirty="0">
                <a:solidFill>
                  <a:srgbClr val="F9F9F9"/>
                </a:solidFill>
                <a:latin typeface="Georgia"/>
                <a:cs typeface="Georgia"/>
              </a:rPr>
              <a:t>т</a:t>
            </a:r>
            <a:endParaRPr sz="9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6254"/>
            <a:ext cx="4608195" cy="5080"/>
            <a:chOff x="0" y="35625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5878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00050" y="1552559"/>
            <a:ext cx="3886200" cy="717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0" marR="5080" indent="-171450">
              <a:lnSpc>
                <a:spcPct val="1443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22373A"/>
                </a:solidFill>
                <a:latin typeface="Arial Unicode MS"/>
                <a:cs typeface="Arial Unicode MS"/>
              </a:rPr>
              <a:t>Ознакомилась с моделью линейного гармонического осциллятора, решила уравнения гармонического осциллятора и построила их фазовые портреты</a:t>
            </a:r>
            <a:endParaRPr sz="1100" dirty="0">
              <a:latin typeface="Arial Unicode MS"/>
              <a:cs typeface="Arial Unicode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73181" y="3220667"/>
            <a:ext cx="149860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-40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r>
              <a:rPr sz="650" spc="125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2373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124</Words>
  <Application>Microsoft Office PowerPoint</Application>
  <PresentationFormat>Произвольный</PresentationFormat>
  <Paragraphs>18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Georgia</vt:lpstr>
      <vt:lpstr>Arial Unicode MS</vt:lpstr>
      <vt:lpstr>Arial</vt:lpstr>
      <vt:lpstr>Calibri</vt:lpstr>
      <vt:lpstr>Cambria Math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Задачи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№ 1</dc:title>
  <dc:creator>Бешкуров Михаил Борисович, НКНбд-01-18</dc:creator>
  <cp:lastModifiedBy>. Veronika .</cp:lastModifiedBy>
  <cp:revision>8</cp:revision>
  <dcterms:created xsi:type="dcterms:W3CDTF">2021-02-06T08:52:14Z</dcterms:created>
  <dcterms:modified xsi:type="dcterms:W3CDTF">2021-03-04T16:06:14Z</dcterms:modified>
</cp:coreProperties>
</file>